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94" r:id="rId2"/>
    <p:sldId id="295" r:id="rId3"/>
    <p:sldId id="328" r:id="rId4"/>
    <p:sldId id="324" r:id="rId5"/>
    <p:sldId id="304" r:id="rId6"/>
    <p:sldId id="308" r:id="rId7"/>
    <p:sldId id="309" r:id="rId8"/>
    <p:sldId id="329" r:id="rId9"/>
    <p:sldId id="311" r:id="rId10"/>
    <p:sldId id="316" r:id="rId11"/>
    <p:sldId id="310" r:id="rId12"/>
    <p:sldId id="317" r:id="rId13"/>
    <p:sldId id="322" r:id="rId14"/>
    <p:sldId id="320" r:id="rId15"/>
    <p:sldId id="321" r:id="rId16"/>
    <p:sldId id="326" r:id="rId17"/>
    <p:sldId id="323" r:id="rId18"/>
    <p:sldId id="330" r:id="rId19"/>
  </p:sldIdLst>
  <p:sldSz cx="9144000" cy="6858000" type="screen4x3"/>
  <p:notesSz cx="9144000" cy="6858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배달의민족 주아" panose="020B0600000101010101" charset="-127"/>
      <p:regular r:id="rId23"/>
    </p:embeddedFont>
    <p:embeddedFont>
      <p:font typeface="Helvetica" panose="020B060402020202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1"/>
      <p:bold r:id="rId22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2A1568D-D693-45BF-8CAA-4656C853AA55}">
          <p14:sldIdLst>
            <p14:sldId id="294"/>
            <p14:sldId id="295"/>
            <p14:sldId id="328"/>
            <p14:sldId id="324"/>
            <p14:sldId id="304"/>
            <p14:sldId id="308"/>
            <p14:sldId id="309"/>
            <p14:sldId id="329"/>
            <p14:sldId id="311"/>
            <p14:sldId id="316"/>
            <p14:sldId id="310"/>
            <p14:sldId id="317"/>
            <p14:sldId id="322"/>
            <p14:sldId id="320"/>
            <p14:sldId id="321"/>
            <p14:sldId id="326"/>
            <p14:sldId id="323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Y" initials="J" lastIdx="48" clrIdx="0">
    <p:extLst>
      <p:ext uri="{19B8F6BF-5375-455C-9EA6-DF929625EA0E}">
        <p15:presenceInfo xmlns:p15="http://schemas.microsoft.com/office/powerpoint/2012/main" userId="96678518de179b7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  <a:srgbClr val="535353"/>
    <a:srgbClr val="343434"/>
    <a:srgbClr val="212121"/>
    <a:srgbClr val="F6F6F6"/>
    <a:srgbClr val="141414"/>
    <a:srgbClr val="4F80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50" autoAdjust="0"/>
    <p:restoredTop sz="91727" autoAdjust="0"/>
  </p:normalViewPr>
  <p:slideViewPr>
    <p:cSldViewPr>
      <p:cViewPr>
        <p:scale>
          <a:sx n="70" d="100"/>
          <a:sy n="70" d="100"/>
        </p:scale>
        <p:origin x="-150" y="-2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15:33:15.705" idx="30">
    <p:pos x="138" y="89"/>
    <p:text>주제: 어떤 상관분석?</p:text>
    <p:extLst>
      <p:ext uri="{C676402C-5697-4E1C-873F-D02D1690AC5C}">
        <p15:threadingInfo xmlns:p15="http://schemas.microsoft.com/office/powerpoint/2012/main" timeZoneBias="-540"/>
      </p:ext>
    </p:extLst>
  </p:cm>
  <p:cm authorId="1" dt="2021-07-19T00:23:13.900" idx="31">
    <p:pos x="138" y="185"/>
    <p:text>서울시 자치구 간 저가형 및 고가형 카페의 점포 수 비교를 통한 지역 불균형의 확인(?)</p:text>
    <p:extLst>
      <p:ext uri="{C676402C-5697-4E1C-873F-D02D1690AC5C}">
        <p15:threadingInfo xmlns:p15="http://schemas.microsoft.com/office/powerpoint/2012/main" timeZoneBias="-540">
          <p15:parentCm authorId="1" idx="30"/>
        </p15:threadingInfo>
      </p:ext>
    </p:extLst>
  </p:cm>
  <p:cm authorId="1" dt="2021-07-19T01:25:07.543" idx="32">
    <p:pos x="138" y="281"/>
    <p:text>프랜차이즈 카페와 자치구 간의 비교</p:text>
    <p:extLst>
      <p:ext uri="{C676402C-5697-4E1C-873F-D02D1690AC5C}">
        <p15:threadingInfo xmlns:p15="http://schemas.microsoft.com/office/powerpoint/2012/main" timeZoneBias="-540">
          <p15:parentCm authorId="1" idx="30"/>
        </p15:threadingInfo>
      </p:ext>
    </p:extLst>
  </p:cm>
  <p:cm authorId="1" dt="2021-07-19T01:25:17.387" idx="33">
    <p:pos x="138" y="377"/>
    <p:text>원제: 카페 입지 조건에 따른 서울시 자치구 간 상관 분석</p:text>
    <p:extLst>
      <p:ext uri="{C676402C-5697-4E1C-873F-D02D1690AC5C}">
        <p15:threadingInfo xmlns:p15="http://schemas.microsoft.com/office/powerpoint/2012/main" timeZoneBias="-540">
          <p15:parentCm authorId="1" idx="30"/>
        </p15:threadingInfo>
      </p:ext>
    </p:extLst>
  </p:cm>
  <p:cm authorId="1" dt="2021-07-19T01:41:13.258" idx="34">
    <p:pos x="138" y="473"/>
    <p:text>서울시 자치구 내에서 저가형 및 고가형 카페 입점?에 영향을 미치는 요인들의 탐구 – 
- 요인들: 유동인구, 아파트 매매가격, 대중교통</p:text>
    <p:extLst>
      <p:ext uri="{C676402C-5697-4E1C-873F-D02D1690AC5C}">
        <p15:threadingInfo xmlns:p15="http://schemas.microsoft.com/office/powerpoint/2012/main" timeZoneBias="-540">
          <p15:parentCm authorId="1" idx="30"/>
        </p15:threadingInfo>
      </p:ext>
    </p:extLst>
  </p:cm>
  <p:cm authorId="1" dt="2021-07-19T01:42:19.437" idx="35">
    <p:pos x="138" y="569"/>
    <p:text>서울시 자치구와 저가형 및 고가형 카페 간의 상관관계</p:text>
    <p:extLst>
      <p:ext uri="{C676402C-5697-4E1C-873F-D02D1690AC5C}">
        <p15:threadingInfo xmlns:p15="http://schemas.microsoft.com/office/powerpoint/2012/main" timeZoneBias="-540">
          <p15:parentCm authorId="1" idx="30"/>
        </p15:threadingInfo>
      </p:ext>
    </p:extLst>
  </p:cm>
  <p:cm authorId="1" dt="2021-07-19T02:27:50.187" idx="36">
    <p:pos x="138" y="665"/>
    <p:text>고가 및 저가형 카페의 서울시 입점 분석</p:text>
    <p:extLst>
      <p:ext uri="{C676402C-5697-4E1C-873F-D02D1690AC5C}">
        <p15:threadingInfo xmlns:p15="http://schemas.microsoft.com/office/powerpoint/2012/main" timeZoneBias="-540">
          <p15:parentCm authorId="1" idx="30"/>
        </p15:threadingInfo>
      </p:ext>
    </p:extLst>
  </p:cm>
  <p:cm authorId="1" dt="2021-07-19T02:27:55.290" idx="37">
    <p:pos x="138" y="761"/>
    <p:text>고가 및 저가형 카페 입점 위치를 통한 서울시 자치구 간 불균형 분석</p:text>
    <p:extLst>
      <p:ext uri="{C676402C-5697-4E1C-873F-D02D1690AC5C}">
        <p15:threadingInfo xmlns:p15="http://schemas.microsoft.com/office/powerpoint/2012/main" timeZoneBias="-540">
          <p15:parentCm authorId="1" idx="30"/>
        </p15:threadingInfo>
      </p:ext>
    </p:extLst>
  </p:cm>
  <p:cm authorId="1" dt="2021-07-19T02:34:39.837" idx="38">
    <p:pos x="341" y="75"/>
    <p:text>목표:</p:text>
    <p:extLst>
      <p:ext uri="{C676402C-5697-4E1C-873F-D02D1690AC5C}">
        <p15:threadingInfo xmlns:p15="http://schemas.microsoft.com/office/powerpoint/2012/main" timeZoneBias="-540"/>
      </p:ext>
    </p:extLst>
  </p:cm>
  <p:cm authorId="1" dt="2021-07-19T02:34:51.716" idx="39">
    <p:pos x="341" y="171"/>
    <p:text>저가 및 고가 카페를 서울시 자치구 간 특성? 불균형? 과 연결시킬 수 있을까?</p:text>
    <p:extLst>
      <p:ext uri="{C676402C-5697-4E1C-873F-D02D1690AC5C}">
        <p15:threadingInfo xmlns:p15="http://schemas.microsoft.com/office/powerpoint/2012/main" timeZoneBias="-540">
          <p15:parentCm authorId="1" idx="38"/>
        </p15:threadingInfo>
      </p:ext>
    </p:extLst>
  </p:cm>
  <p:cm authorId="1" dt="2021-07-19T02:34:56.233" idx="40">
    <p:pos x="341" y="267"/>
    <p:text>이런 특성으로는 뭐를 볼 수 있을까? 대중교통? 공공지가?</p:text>
    <p:extLst>
      <p:ext uri="{C676402C-5697-4E1C-873F-D02D1690AC5C}">
        <p15:threadingInfo xmlns:p15="http://schemas.microsoft.com/office/powerpoint/2012/main" timeZoneBias="-540">
          <p15:parentCm authorId="1" idx="38"/>
        </p15:threadingInfo>
      </p:ext>
    </p:extLst>
  </p:cm>
  <p:cm authorId="1" dt="2021-07-19T02:35:02.548" idx="41">
    <p:pos x="341" y="363"/>
    <p:text>저가 및 고가 카페로 서울시 자치구 간 불균형을 볼 수 있을까?</p:text>
    <p:extLst>
      <p:ext uri="{C676402C-5697-4E1C-873F-D02D1690AC5C}">
        <p15:threadingInfo xmlns:p15="http://schemas.microsoft.com/office/powerpoint/2012/main" timeZoneBias="-540">
          <p15:parentCm authorId="1" idx="38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9T03:02:31.417" idx="43">
    <p:pos x="5049" y="2615"/>
    <p:text>네이버 API를 통해 행정동 주소를 법정도 주소로 바궜다</p:text>
    <p:extLst>
      <p:ext uri="{C676402C-5697-4E1C-873F-D02D1690AC5C}">
        <p15:threadingInfo xmlns:p15="http://schemas.microsoft.com/office/powerpoint/2012/main" timeZoneBias="-540"/>
      </p:ext>
    </p:extLst>
  </p:cm>
  <p:cm authorId="1" dt="2021-07-19T03:03:48.371" idx="44">
    <p:pos x="2499" y="2595"/>
    <p:text>RAW에서 동으로 변환, G3, B4 각각에 해당하는 동의 유동인구를 평균냄.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8T23:54:29.137" idx="4">
    <p:pos x="4061" y="323"/>
    <p:text>쌍방 화살표는 어떨까? 상관관계 분석만 헀기 때문에 인과관계를 나타내는 일방향 화살표의 표현은 어려움</p:text>
    <p:extLst>
      <p:ext uri="{C676402C-5697-4E1C-873F-D02D1690AC5C}">
        <p15:threadingInfo xmlns:p15="http://schemas.microsoft.com/office/powerpoint/2012/main" timeZoneBias="-540"/>
      </p:ext>
    </p:extLst>
  </p:cm>
  <p:cm authorId="1" dt="2021-07-19T00:09:53.976" idx="5">
    <p:pos x="4061" y="419"/>
    <p:text>input, output 뺄지 넣을지.</p:text>
    <p:extLst>
      <p:ext uri="{C676402C-5697-4E1C-873F-D02D1690AC5C}">
        <p15:threadingInfo xmlns:p15="http://schemas.microsoft.com/office/powerpoint/2012/main" timeZoneBias="-540">
          <p15:parentCm authorId="1" idx="4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9T03:31:17.097" idx="48">
    <p:pos x="10" y="10"/>
    <p:text>애니메이션 삭제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BE92C-226B-4584-8599-DBCDD753218F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7F957-B6BE-4959-AA38-815D1BA6F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79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968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정부에 지역 간 균형 잡힌 발전을 위한 개발 정책의 필요성을 제안</a:t>
            </a: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 -&gt; </a:t>
            </a:r>
            <a:r>
              <a:rPr lang="ko-KR" altLang="en-US" spc="-65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카페를 통해 지역간 불균형 정도를 확인 가능</a:t>
            </a: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 -&gt; 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수의 불균형</a:t>
            </a: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… </a:t>
            </a:r>
            <a:b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en-US" altLang="ko-KR" spc="-65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</a:t>
            </a: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G3 - </a:t>
            </a:r>
            <a:r>
              <a:rPr lang="ko-KR" altLang="en-US" spc="-65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 수의 차이 </a:t>
            </a: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= 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돈 많은 지역 카페</a:t>
            </a:r>
            <a:endParaRPr lang="en-US" altLang="ko-KR" spc="-65" dirty="0" smtClean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endParaRPr lang="en-US" altLang="ko-KR" dirty="0" smtClean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ko-KR" altLang="en-US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문화공간으로서 카페 역할 확장  </a:t>
            </a:r>
            <a:r>
              <a:rPr lang="en-US" altLang="ko-KR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-&gt; </a:t>
            </a:r>
            <a:r>
              <a:rPr lang="ko-KR" altLang="en-US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브랜드 별</a:t>
            </a:r>
            <a:r>
              <a:rPr lang="en-US" altLang="ko-KR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카페현황의 차이</a:t>
            </a:r>
            <a:r>
              <a:rPr lang="en-US" altLang="ko-KR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-&gt; 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자치구 간 </a:t>
            </a:r>
            <a:r>
              <a:rPr lang="ko-KR" altLang="en-US" spc="-65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불균형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 존재함</a:t>
            </a: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  -&gt; 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정부에 지역 간 균형 잡힌 발전을 위한 개발 정책의 필요성을 제안</a:t>
            </a:r>
            <a:endParaRPr lang="en-US" altLang="ko-KR" sz="1200" spc="15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8140" marR="0" indent="-28702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"/>
              <a:tabLst>
                <a:tab pos="358775" algn="l"/>
              </a:tabLst>
              <a:defRPr/>
            </a:pP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균형 잡힌 발전을 보는 요소로 볼 수 있음</a:t>
            </a: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endParaRPr lang="en-US" altLang="ko-KR" sz="1200" spc="15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endParaRPr lang="en-US" altLang="ko-KR" sz="1200" spc="15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38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687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예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고가의 커피는 동북 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4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구보다는 강남 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3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구에 입점하는 것이 유리함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  <a:b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예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저가의 커피는 버스정류장이 위치한 곳에 입점하는 것이 유리함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79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6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6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477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010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95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창동 상계 도시재생활성화 계획 </a:t>
            </a:r>
            <a:r>
              <a:rPr lang="en-US" altLang="ko-KR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2017.03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Foss4g2014 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 자료</a:t>
            </a: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076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word cloud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G3 b4 7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구 내에서만 </a:t>
            </a:r>
            <a:r>
              <a:rPr lang="ko-KR" altLang="en-US" sz="1200" spc="15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한거긴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함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3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979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366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246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0316" y="251536"/>
            <a:ext cx="844336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8267" y="4447413"/>
            <a:ext cx="8627465" cy="167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1270000"/>
          </a:xfrm>
          <a:custGeom>
            <a:avLst/>
            <a:gdLst/>
            <a:ahLst/>
            <a:cxnLst/>
            <a:rect l="l" t="t" r="r" b="b"/>
            <a:pathLst>
              <a:path w="9144000" h="1270000">
                <a:moveTo>
                  <a:pt x="9144000" y="0"/>
                </a:moveTo>
                <a:lnTo>
                  <a:pt x="0" y="0"/>
                </a:lnTo>
                <a:lnTo>
                  <a:pt x="0" y="1269491"/>
                </a:lnTo>
                <a:lnTo>
                  <a:pt x="9144000" y="1269491"/>
                </a:lnTo>
                <a:lnTo>
                  <a:pt x="914400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316" y="251536"/>
            <a:ext cx="844336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4664" y="1982470"/>
            <a:ext cx="7362190" cy="3573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50+ Best Cafe Pictures [HD] | Download Free Images on Unsplash">
            <a:extLst>
              <a:ext uri="{FF2B5EF4-FFF2-40B4-BE49-F238E27FC236}">
                <a16:creationId xmlns:a16="http://schemas.microsoft.com/office/drawing/2014/main" xmlns="" id="{3A6E98D9-00CF-4571-AF04-34E27B47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19800" y="4904395"/>
            <a:ext cx="3124200" cy="85921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2778125" algn="l"/>
                <a:tab pos="3125470" algn="l"/>
              </a:tabLst>
            </a:pPr>
            <a:r>
              <a:rPr lang="en-US" sz="4000" spc="-9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5</a:t>
            </a:r>
            <a:r>
              <a:rPr lang="ko-KR" altLang="en-US" sz="4000" spc="-9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조 문과의 향기</a:t>
            </a:r>
            <a:endParaRPr sz="4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8C1C2D84-BB25-448B-9AB9-A1766423DAB6}"/>
              </a:ext>
            </a:extLst>
          </p:cNvPr>
          <p:cNvSpPr txBox="1"/>
          <p:nvPr/>
        </p:nvSpPr>
        <p:spPr>
          <a:xfrm>
            <a:off x="2514600" y="1524000"/>
            <a:ext cx="6658429" cy="1243930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  <p:txBody>
          <a:bodyPr vert="horz" wrap="square" lIns="0" tIns="12700" rIns="0" bIns="0" rtlCol="0">
            <a:spAutoFit/>
          </a:bodyPr>
          <a:lstStyle/>
          <a:p>
            <a:pPr marL="71120">
              <a:tabLst>
                <a:tab pos="358775" algn="l"/>
              </a:tabLst>
            </a:pPr>
            <a:r>
              <a:rPr lang="ko-KR" altLang="en-US" sz="4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분석을 통한 지역 불균형 탐구</a:t>
            </a:r>
            <a:endParaRPr lang="en-US" altLang="ko-KR" sz="400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30221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별 카페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 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17092" t="23698" r="19216" b="3202"/>
          <a:stretch/>
        </p:blipFill>
        <p:spPr>
          <a:xfrm>
            <a:off x="889254" y="3925602"/>
            <a:ext cx="2670256" cy="23257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15527" t="22835" r="16419" b="4147"/>
          <a:stretch/>
        </p:blipFill>
        <p:spPr>
          <a:xfrm>
            <a:off x="792192" y="1527864"/>
            <a:ext cx="2904448" cy="241381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361372" y="5955505"/>
            <a:ext cx="1852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 수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 수</a:t>
            </a:r>
          </a:p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 _bus_~ - D4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 _bus_~ - G3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99B25232-A096-41C3-9716-4A0461EC6584}"/>
              </a:ext>
            </a:extLst>
          </p:cNvPr>
          <p:cNvGrpSpPr/>
          <p:nvPr/>
        </p:nvGrpSpPr>
        <p:grpSpPr>
          <a:xfrm>
            <a:off x="1204266" y="1066800"/>
            <a:ext cx="7511894" cy="4666953"/>
            <a:chOff x="1204266" y="1066800"/>
            <a:chExt cx="7511894" cy="4666953"/>
          </a:xfrm>
        </p:grpSpPr>
        <p:sp>
          <p:nvSpPr>
            <p:cNvPr id="38" name="TextBox 37"/>
            <p:cNvSpPr txBox="1"/>
            <p:nvPr/>
          </p:nvSpPr>
          <p:spPr>
            <a:xfrm>
              <a:off x="1204266" y="1066800"/>
              <a:ext cx="36725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&lt;Kendall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상관계수</a:t>
              </a:r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&gt;</a:t>
              </a:r>
              <a:endPara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7E326DA7-BB6A-4758-ADAF-6098D8A28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07117" y="1973215"/>
              <a:ext cx="4324350" cy="1504950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DCFE9F8A-D0F6-43A1-B9E7-7462989F726D}"/>
                </a:ext>
              </a:extLst>
            </p:cNvPr>
            <p:cNvGrpSpPr/>
            <p:nvPr/>
          </p:nvGrpSpPr>
          <p:grpSpPr>
            <a:xfrm>
              <a:off x="4107117" y="1540774"/>
              <a:ext cx="4609043" cy="4192979"/>
              <a:chOff x="4107117" y="1540774"/>
              <a:chExt cx="4609043" cy="4192979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xmlns="" id="{A1E2BAFB-17B6-454E-B97B-680EB8A85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44160" y="4427770"/>
                <a:ext cx="4268104" cy="1305983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E4FFB6C5-96A5-4841-97C1-15B2A46B7FAD}"/>
                  </a:ext>
                </a:extLst>
              </p:cNvPr>
              <p:cNvSpPr txBox="1"/>
              <p:nvPr/>
            </p:nvSpPr>
            <p:spPr>
              <a:xfrm>
                <a:off x="4107117" y="1540774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&lt;G3&gt;</a:t>
                </a:r>
                <a:endParaRPr lang="ko-KR" altLang="en-US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562A21CC-5020-4A37-A940-94A46736BCF5}"/>
                  </a:ext>
                </a:extLst>
              </p:cNvPr>
              <p:cNvSpPr txBox="1"/>
              <p:nvPr/>
            </p:nvSpPr>
            <p:spPr>
              <a:xfrm>
                <a:off x="4144160" y="4058438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&lt;D4&gt;</a:t>
                </a:r>
                <a:endParaRPr lang="ko-KR" altLang="en-US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7490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6" y="4953333"/>
            <a:ext cx="2719419" cy="146729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6" y="3118874"/>
            <a:ext cx="2719420" cy="147855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5" y="1295400"/>
            <a:ext cx="2719420" cy="150010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40406" y="6289827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1412567" y="5556176"/>
            <a:ext cx="10508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3638" y="5563317"/>
            <a:ext cx="10508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88206" y="4448369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6605" y="4448369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 rot="16200000">
            <a:off x="-5460" y="3670112"/>
            <a:ext cx="10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1389921" y="3666320"/>
            <a:ext cx="10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26305" y="2664704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8505" y="2664704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 rot="16200000">
            <a:off x="1527797" y="1914649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 rot="16200000">
            <a:off x="92704" y="1932105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188206" y="6289827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361372" y="5955505"/>
            <a:ext cx="1852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 수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 수</a:t>
            </a: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D4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G3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98929" y="183214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0.34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42563" y="1914648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0.79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52533" y="376236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0.79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87357" y="387039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0.24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2864" y="5720842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0.30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782268" y="5610078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0.68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A5976D66-60F1-411F-A349-ED7DAA6670F2}"/>
              </a:ext>
            </a:extLst>
          </p:cNvPr>
          <p:cNvGrpSpPr/>
          <p:nvPr/>
        </p:nvGrpSpPr>
        <p:grpSpPr>
          <a:xfrm>
            <a:off x="457200" y="377278"/>
            <a:ext cx="8258960" cy="5356475"/>
            <a:chOff x="457200" y="377278"/>
            <a:chExt cx="8258960" cy="5356475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xmlns="" id="{E90AE34A-9990-4209-BCD6-32FE6AE3442C}"/>
                </a:ext>
              </a:extLst>
            </p:cNvPr>
            <p:cNvSpPr txBox="1"/>
            <p:nvPr/>
          </p:nvSpPr>
          <p:spPr>
            <a:xfrm>
              <a:off x="457200" y="377278"/>
              <a:ext cx="7086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 분석 </a:t>
              </a:r>
              <a:r>
                <a:rPr lang="en-US" altLang="ko-KR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</a:t>
              </a:r>
              <a:r>
                <a:rPr lang="ko-KR" altLang="en-US" sz="36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자치구 별 카페 </a:t>
              </a:r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feature</a:t>
              </a:r>
              <a:r>
                <a:rPr lang="ko-KR" altLang="en-US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상관계수</a:t>
              </a:r>
              <a:r>
                <a:rPr lang="en-US" altLang="ko-KR" sz="2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(2)</a:t>
              </a:r>
              <a:endPara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23A0DE84-A09E-4513-AEC1-E304EBA81B20}"/>
                </a:ext>
              </a:extLst>
            </p:cNvPr>
            <p:cNvGrpSpPr/>
            <p:nvPr/>
          </p:nvGrpSpPr>
          <p:grpSpPr>
            <a:xfrm>
              <a:off x="4107117" y="1540774"/>
              <a:ext cx="4609043" cy="4192979"/>
              <a:chOff x="4107117" y="1540774"/>
              <a:chExt cx="4609043" cy="4192979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xmlns="" id="{67421B84-F2BA-48ED-87E3-739ECD9B2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44160" y="4427770"/>
                <a:ext cx="4268104" cy="1305983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9A29CF48-61DE-47A1-9A56-46066E478091}"/>
                  </a:ext>
                </a:extLst>
              </p:cNvPr>
              <p:cNvSpPr txBox="1"/>
              <p:nvPr/>
            </p:nvSpPr>
            <p:spPr>
              <a:xfrm>
                <a:off x="4107117" y="1540774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&lt;G3&gt;</a:t>
                </a:r>
                <a:endParaRPr lang="ko-KR" altLang="en-US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39894660-A2E4-439C-A6C6-D22E39BAD6F4}"/>
                  </a:ext>
                </a:extLst>
              </p:cNvPr>
              <p:cNvSpPr txBox="1"/>
              <p:nvPr/>
            </p:nvSpPr>
            <p:spPr>
              <a:xfrm>
                <a:off x="4144160" y="4058438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&lt;D4&gt;</a:t>
                </a:r>
                <a:endParaRPr lang="ko-KR" altLang="en-US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xmlns="" id="{E2550009-652D-4E48-BD39-4CB53F6B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07117" y="1973215"/>
              <a:ext cx="4324350" cy="1504950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2474311" y="1260259"/>
            <a:ext cx="343868" cy="14728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ysClr val="windowText" lastClr="000000"/>
                </a:solidFill>
              </a:rPr>
              <a:t>D4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473472" y="3082400"/>
            <a:ext cx="343868" cy="14728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ysClr val="windowText" lastClr="000000"/>
                </a:solidFill>
              </a:rPr>
              <a:t>D4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473472" y="4914822"/>
            <a:ext cx="343868" cy="14728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ysClr val="windowText" lastClr="000000"/>
                </a:solidFill>
              </a:rPr>
              <a:t>D4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328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spc="-6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기대 효과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33600" y="1371600"/>
            <a:ext cx="393962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</a:t>
            </a:r>
            <a:r>
              <a:rPr lang="ko-KR" altLang="en-US" kern="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</a:t>
            </a:r>
            <a:r>
              <a:rPr lang="ko-KR" altLang="en-US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차이</a:t>
            </a:r>
          </a:p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</a:t>
            </a:r>
            <a:r>
              <a:rPr lang="ko-KR" altLang="en-US" kern="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 매매 </a:t>
            </a:r>
            <a:r>
              <a:rPr lang="ko-KR" altLang="en-US" kern="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</a:t>
            </a:r>
            <a:r>
              <a:rPr lang="ko-KR" altLang="en-US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차이</a:t>
            </a:r>
            <a:endParaRPr lang="en-US" altLang="ko-KR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</a:t>
            </a:r>
            <a:r>
              <a:rPr lang="ko-KR" altLang="en-US" kern="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대중교통 접근성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차이</a:t>
            </a:r>
          </a:p>
        </p:txBody>
      </p:sp>
      <p:sp>
        <p:nvSpPr>
          <p:cNvPr id="6" name="오른쪽 화살표 5"/>
          <p:cNvSpPr/>
          <p:nvPr/>
        </p:nvSpPr>
        <p:spPr>
          <a:xfrm rot="5400000">
            <a:off x="3642928" y="3184977"/>
            <a:ext cx="920963" cy="706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664" y="931185"/>
            <a:ext cx="3798947" cy="42376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29827" y="4144867"/>
            <a:ext cx="5943600" cy="2047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카페의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가격 정책 별 입점 지역 제안 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가능</a:t>
            </a:r>
            <a:endParaRPr lang="en-US" altLang="ko-KR" spc="-65" dirty="0" smtClean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정부에 지역 간 균형 잡힌 발전을 위한 개발 정책의 필요성을 제안</a:t>
            </a: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 -&gt; </a:t>
            </a:r>
            <a:r>
              <a:rPr lang="ko-KR" altLang="en-US" spc="-65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카페를 통해 지역간 불균형 정도를 확인 가능</a:t>
            </a:r>
            <a:endParaRPr lang="en-US" altLang="ko-KR" spc="-65" dirty="0" smtClean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1158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spc="-65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한계점 및 향후 개선 사항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90600" y="2782223"/>
            <a:ext cx="35779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 latinLnBrk="0">
              <a:lnSpc>
                <a:spcPct val="160000"/>
              </a:lnSpc>
              <a:buFontTx/>
              <a:buChar char="-"/>
            </a:pPr>
            <a:endParaRPr lang="ko-KR" altLang="en-US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3400" y="1295400"/>
            <a:ext cx="7924800" cy="4598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카페의 입점 위치를 결정하는 요인을 모두 고려하지 못함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		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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+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요인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: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대학교의 수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상가 개수 등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		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		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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-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요인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연령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밀집도 등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지역 불균형을 야기할 수 있는 다른 요소들을 고려하지 못함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.</a:t>
            </a:r>
            <a:b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		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주거여건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격차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재정 격차 등 </a:t>
            </a: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Wingdings" panose="05000000000000000000" pitchFamily="2" charset="2"/>
            </a:endParaRPr>
          </a:p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Wingdings" panose="05000000000000000000" pitchFamily="2" charset="2"/>
            </a:endParaRPr>
          </a:p>
          <a:p>
            <a:pPr marL="356870" indent="-285750"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유동인구 데이터에서 인구통계학적 특성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예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나이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성별 등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을 반영하지 못함</a:t>
            </a: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유동인구에서 극단치로 높은 값을 보이는 송파구의 데이터를 제거한 후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유동인구와 카페 점포 수에 차이가 있는지 추가적인 분석이 필요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/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 latinLnBrk="0"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  <a:defRPr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서울의 특정 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(G3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D4)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의 비교를 통해 지역 간의 불균형을 분석하였으나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분석범위를 확장하여 현 모델이 다른 지역에서도 적용 가능한지 확인을 못하였으며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실질적인 불균형 해소방안을 제안하지 못함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462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후기 및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xmlns="" id="{78EEEAF7-7BA3-4421-9F4C-AD2DAA4F5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263919"/>
              </p:ext>
            </p:extLst>
          </p:nvPr>
        </p:nvGraphicFramePr>
        <p:xfrm>
          <a:off x="457200" y="1371600"/>
          <a:ext cx="8412684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819">
                  <a:extLst>
                    <a:ext uri="{9D8B030D-6E8A-4147-A177-3AD203B41FA5}">
                      <a16:colId xmlns:a16="http://schemas.microsoft.com/office/drawing/2014/main" xmlns="" val="783533037"/>
                    </a:ext>
                  </a:extLst>
                </a:gridCol>
                <a:gridCol w="7183865">
                  <a:extLst>
                    <a:ext uri="{9D8B030D-6E8A-4147-A177-3AD203B41FA5}">
                      <a16:colId xmlns:a16="http://schemas.microsoft.com/office/drawing/2014/main" xmlns="" val="4178920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개발후기 및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느낀점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0730180"/>
                  </a:ext>
                </a:extLst>
              </a:tr>
              <a:tr h="1076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강주영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120" indent="0" algn="l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Wingdings"/>
                        <a:buNone/>
                        <a:tabLst>
                          <a:tab pos="358775" algn="l"/>
                        </a:tabLst>
                      </a:pP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실제 데이터를 통해 전 처리 및 시각화를 해보니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, 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코드 실력이 따라와주지 않아 너무 힘들었습니다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. 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다음 프로젝트에는 가능하면 비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/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전공자가 적절하게 섞여 프로젝트 할 수 있으면 좋겠습니다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0286244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김민형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데이터로 하는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팀프로젝트는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처음이라서 많이 헤매기도 했고 논리적 설명이나 코딩부분에서 막혀서 힘들었던 경험도 종종 있었습니다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그러나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팀원분들이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프로젝트에 진심을 다해서 임해주셨기에 좋은 결말을 맺은 거 같습니다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1741577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정길종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과정 중 첫 과제를 좋은 분들과 함께 할 수 있어 좋았습니다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과제를 통해 배웠던 것을 복습하고 오류를 수정하는 과정에서 많은 공부가 되었습니다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156657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한유정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프로젝트를 처음 해볼 뿐만 아니라 코딩이나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서칭에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미숙하니깐 어려움이 많았습니다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그래도 같이 하는 조원분들께서 이해해주고 제 의견에도 많은 관심을 주셔서 좀 더 재미있게 프로젝트에 임할 수 있었던 것 같습니다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그래도 다음 프로젝트 때에는 전공자와 비전공자가 함께 할 수 있었으면 좋겠습니다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6283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655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질의응답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416BE28-0A64-4F10-9631-B472E428E06B}"/>
              </a:ext>
            </a:extLst>
          </p:cNvPr>
          <p:cNvSpPr txBox="1"/>
          <p:nvPr/>
        </p:nvSpPr>
        <p:spPr>
          <a:xfrm>
            <a:off x="3695700" y="29718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  <a:endParaRPr lang="ko-KR" altLang="en-US" sz="4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20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57200" y="1143000"/>
            <a:ext cx="655320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컴포즈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빽다방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메가커피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스타벅스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커피빈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폴바셋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자료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위치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https://www.data.go.kr/data/15083033/fileData.do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포털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 소상공인시장진흥공단</a:t>
            </a: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매매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)_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실거래가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자료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면적당 거래 금액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http://rtdown.molit.go.kr/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국토교통부의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실거래가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공개시스템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서울시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우리마을가게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상권분석서비스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상권배후지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추정유동인구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-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행정구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별 유동인구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https://www.data.go.kr/data/15076417/fileData.do</a:t>
            </a:r>
          </a:p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포털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서울특별시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서울교통공사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노선별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지하철역 정보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지하철 역 정보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http://data.seoul.go.kr/dataList/OA-15442/S/1/datasetView.do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서울교통공사 스마트정보처에서 제공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서울특별시 버스정류소 위치정보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 정류장 정보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http://data.seoul.go.kr/dataList/OA-15067/S/1/datasetView.do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서울특별시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도시교통실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보행친화기획관 교통정보과에서 제공</a:t>
            </a: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566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5E83766-7E0B-4F5D-889E-8FDC3473DFF8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부록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670984"/>
              </p:ext>
            </p:extLst>
          </p:nvPr>
        </p:nvGraphicFramePr>
        <p:xfrm>
          <a:off x="1143000" y="1766098"/>
          <a:ext cx="6529425" cy="44647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6025">
                  <a:extLst>
                    <a:ext uri="{9D8B030D-6E8A-4147-A177-3AD203B41FA5}">
                      <a16:colId xmlns:a16="http://schemas.microsoft.com/office/drawing/2014/main" xmlns="" val="2461518257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xmlns="" val="3244219873"/>
                    </a:ext>
                  </a:extLst>
                </a:gridCol>
              </a:tblGrid>
              <a:tr h="25242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Feature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161413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lng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465205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lat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47950850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year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연도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935781"/>
                  </a:ext>
                </a:extLst>
              </a:tr>
              <a:tr h="412961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bus_cnt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반경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160m 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내에 있는 버스 정류장의 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6781830"/>
                  </a:ext>
                </a:extLst>
              </a:tr>
              <a:tr h="411782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Hub_Dist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카페로부터 지하철역까지의 거리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8650243"/>
                  </a:ext>
                </a:extLst>
              </a:tr>
              <a:tr h="571138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cafe_cd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유형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encoding(</a:t>
                      </a:r>
                      <a:r>
                        <a:rPr lang="ko-KR" alt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</a:t>
                      </a:r>
                      <a:r>
                        <a:rPr lang="ko-KR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가형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 </a:t>
                      </a:r>
                      <a:r>
                        <a:rPr lang="ko-KR" alt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</a:t>
                      </a:r>
                      <a:r>
                        <a:rPr lang="ko-KR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가형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  <a:endParaRPr lang="ko-KR" sz="15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5701508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pop_avg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평균 유동인구 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8972299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byear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건축연도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91003740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average_sizetrade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면적 당 평균 거래금액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74869139"/>
                  </a:ext>
                </a:extLst>
              </a:tr>
              <a:tr h="411782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gu_code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서울 지역별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encoding(D4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 G3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01915410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62000" y="1227638"/>
            <a:ext cx="5740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[Feature 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정의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]</a:t>
            </a:r>
            <a:endParaRPr kumimoji="0" lang="ko-K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286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416BE28-0A64-4F10-9631-B472E428E06B}"/>
              </a:ext>
            </a:extLst>
          </p:cNvPr>
          <p:cNvSpPr txBox="1"/>
          <p:nvPr/>
        </p:nvSpPr>
        <p:spPr>
          <a:xfrm>
            <a:off x="3276600" y="2590800"/>
            <a:ext cx="3048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4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26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D91A47D-A380-4648-A7E0-DCE344B34040}"/>
              </a:ext>
            </a:extLst>
          </p:cNvPr>
          <p:cNvSpPr txBox="1"/>
          <p:nvPr/>
        </p:nvSpPr>
        <p:spPr>
          <a:xfrm>
            <a:off x="2590800" y="273070"/>
            <a:ext cx="6408057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동북</a:t>
            </a:r>
            <a:r>
              <a:rPr lang="en-US" altLang="ko-KR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</a:t>
            </a:r>
            <a:r>
              <a:rPr lang="ko-KR" altLang="en-US" sz="20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선정 이유</a:t>
            </a:r>
            <a:endParaRPr lang="en-US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 및 전처리 과정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모델</a:t>
            </a:r>
            <a:endParaRPr lang="en-US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3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</a:t>
            </a:r>
            <a:r>
              <a:rPr lang="ko-KR" alt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 카페 </a:t>
            </a:r>
            <a:r>
              <a:rPr lang="ko-KR" alt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점포 수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</a:t>
            </a:r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비교</a:t>
            </a:r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kumimoji="0" lang="en-US" altLang="ko-KR" sz="2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Feature </a:t>
            </a:r>
            <a:r>
              <a:rPr kumimoji="0" lang="ko-KR" altLang="en-US" sz="22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정의 </a:t>
            </a:r>
            <a:endParaRPr lang="en-US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lang="ko-KR" altLang="en-US" sz="2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 </a:t>
            </a:r>
            <a:r>
              <a:rPr lang="ko-KR" altLang="en-US" sz="2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 상관계수</a:t>
            </a:r>
            <a:endParaRPr lang="en-US" altLang="ko-KR" sz="22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자치구 별 카페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별 카페 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sz="2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en-US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및 한계점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 사항</a:t>
            </a: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  </a:t>
            </a:r>
            <a:r>
              <a:rPr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개발후기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및 </a:t>
            </a:r>
            <a:r>
              <a:rPr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질의응답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7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7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부록</a:t>
            </a:r>
          </a:p>
        </p:txBody>
      </p:sp>
      <p:pic>
        <p:nvPicPr>
          <p:cNvPr id="26" name="Picture 2" descr="350+ Best Cafe Pictures [HD] | Download Free Images on Unsplash">
            <a:extLst>
              <a:ext uri="{FF2B5EF4-FFF2-40B4-BE49-F238E27FC236}">
                <a16:creationId xmlns:a16="http://schemas.microsoft.com/office/drawing/2014/main" xmlns="" id="{A6F65BE8-F3A9-4C7F-913C-86E289148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65" r="60833" b="-265"/>
          <a:stretch/>
        </p:blipFill>
        <p:spPr bwMode="auto">
          <a:xfrm>
            <a:off x="-24319" y="0"/>
            <a:ext cx="23622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1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4083EAB-F6E2-4B91-9FCF-C5FBE55F55A1}"/>
              </a:ext>
            </a:extLst>
          </p:cNvPr>
          <p:cNvSpPr txBox="1"/>
          <p:nvPr/>
        </p:nvSpPr>
        <p:spPr>
          <a:xfrm>
            <a:off x="457200" y="1143000"/>
            <a:ext cx="8001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120">
              <a:lnSpc>
                <a:spcPct val="100000"/>
              </a:lnSpc>
              <a:tabLst>
                <a:tab pos="358775" algn="l"/>
              </a:tabLst>
            </a:pP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71120">
              <a:tabLst>
                <a:tab pos="358775" algn="l"/>
              </a:tabLst>
            </a:pP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</a:t>
            </a:r>
            <a:endParaRPr lang="en-US" altLang="ko-KR" sz="24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>
              <a:lnSpc>
                <a:spcPct val="100000"/>
              </a:lnSpc>
              <a:tabLst>
                <a:tab pos="358775" algn="l"/>
              </a:tabLst>
            </a:pPr>
            <a:endParaRPr lang="en-US" altLang="ko-KR" sz="24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58775" algn="l"/>
              </a:tabLst>
              <a:defRPr/>
            </a:pP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 </a:t>
            </a:r>
          </a:p>
          <a:p>
            <a:pPr marL="41402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“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서울은 돈 많으면 스타벅스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적으면 </a:t>
            </a:r>
            <a:r>
              <a:rPr lang="ko-KR" altLang="en-US" sz="2400" spc="15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빽다방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부자와 가난한 자 한 공간 있을 가능성 낮아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...” – </a:t>
            </a:r>
            <a:endParaRPr lang="en-US" altLang="ko-KR" sz="24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414020" indent="-34290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고가형과 저가형 카페를 통해 지역간 불균형을 볼 수 있을까</a:t>
            </a:r>
            <a:r>
              <a:rPr lang="en-US" altLang="ko-KR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71120">
              <a:lnSpc>
                <a:spcPct val="100000"/>
              </a:lnSpc>
              <a:tabLst>
                <a:tab pos="358775" algn="l"/>
              </a:tabLst>
            </a:pPr>
            <a:endParaRPr lang="en-US" altLang="ko-KR" sz="24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5E83766-7E0B-4F5D-889E-8FDC3473DFF8}"/>
              </a:ext>
            </a:extLst>
          </p:cNvPr>
          <p:cNvSpPr txBox="1"/>
          <p:nvPr/>
        </p:nvSpPr>
        <p:spPr>
          <a:xfrm>
            <a:off x="457200" y="37389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79D2177-C2CD-4842-B5D9-D187C510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828" y="4142383"/>
            <a:ext cx="4235516" cy="20574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8302E3FA-4BD8-400A-9A03-522B883A285A}"/>
              </a:ext>
            </a:extLst>
          </p:cNvPr>
          <p:cNvGrpSpPr/>
          <p:nvPr/>
        </p:nvGrpSpPr>
        <p:grpSpPr>
          <a:xfrm>
            <a:off x="289246" y="3792128"/>
            <a:ext cx="3916126" cy="2468115"/>
            <a:chOff x="289246" y="3792128"/>
            <a:chExt cx="3916126" cy="24681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3E79A1D4-A42D-437C-8EFF-87AAD36E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4912" y="4279043"/>
              <a:ext cx="2904088" cy="19812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978ECC70-CC66-4E49-AC26-37815042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246" y="3792128"/>
              <a:ext cx="3916126" cy="454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630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5E83766-7E0B-4F5D-889E-8FDC3473DFF8}"/>
              </a:ext>
            </a:extLst>
          </p:cNvPr>
          <p:cNvSpPr txBox="1"/>
          <p:nvPr/>
        </p:nvSpPr>
        <p:spPr>
          <a:xfrm>
            <a:off x="457200" y="377278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동북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선정 이유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1082" b="53144"/>
          <a:stretch/>
        </p:blipFill>
        <p:spPr>
          <a:xfrm>
            <a:off x="4472828" y="2603340"/>
            <a:ext cx="4176208" cy="14296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" r="11464" b="60135"/>
          <a:stretch/>
        </p:blipFill>
        <p:spPr>
          <a:xfrm>
            <a:off x="5239963" y="3048000"/>
            <a:ext cx="3675437" cy="11981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r="8654" b="54350"/>
          <a:stretch/>
        </p:blipFill>
        <p:spPr>
          <a:xfrm>
            <a:off x="4341101" y="3505200"/>
            <a:ext cx="4724294" cy="15192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1049" y="2129998"/>
            <a:ext cx="3466502" cy="6154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b="70185"/>
          <a:stretch/>
        </p:blipFill>
        <p:spPr>
          <a:xfrm>
            <a:off x="914400" y="2120473"/>
            <a:ext cx="2645427" cy="7026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383671" y="1176912"/>
            <a:ext cx="36358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 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8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서초</a:t>
            </a:r>
            <a:r>
              <a:rPr lang="en-US" altLang="ko-KR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송파</a:t>
            </a:r>
            <a:endParaRPr kumimoji="0" lang="ko-K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4586793" y="1059608"/>
            <a:ext cx="333526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동북 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28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강북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노원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도봉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성북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485" y="4229267"/>
            <a:ext cx="3426249" cy="17740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0"/>
          <a:srcRect b="41232"/>
          <a:stretch/>
        </p:blipFill>
        <p:spPr>
          <a:xfrm>
            <a:off x="1022481" y="3014043"/>
            <a:ext cx="2429263" cy="9030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3526" y="4186802"/>
            <a:ext cx="1839432" cy="19869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5840" y="6173782"/>
            <a:ext cx="4784005" cy="3350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3"/>
          <a:srcRect r="48411" b="52490"/>
          <a:stretch/>
        </p:blipFill>
        <p:spPr>
          <a:xfrm>
            <a:off x="4288083" y="4645728"/>
            <a:ext cx="2743200" cy="8841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742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 및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과정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xmlns="" id="{495A1060-C011-4B72-B57E-28104ACD2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1253"/>
              </p:ext>
            </p:extLst>
          </p:nvPr>
        </p:nvGraphicFramePr>
        <p:xfrm>
          <a:off x="482601" y="1524544"/>
          <a:ext cx="8189247" cy="424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xmlns="" val="2307123949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xmlns="" val="2553938128"/>
                    </a:ext>
                  </a:extLst>
                </a:gridCol>
                <a:gridCol w="2931447">
                  <a:extLst>
                    <a:ext uri="{9D8B030D-6E8A-4147-A177-3AD203B41FA5}">
                      <a16:colId xmlns:a16="http://schemas.microsoft.com/office/drawing/2014/main" xmlns="" val="639475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</a:t>
                      </a: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전처리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347393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매매가격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면적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거래금액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면적 당 거래금액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결측치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이상치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엔코딩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(D4:0,G3:1)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구별 평균치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43681799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상권정보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별 점포 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(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저가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빽다방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메가커피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컴포스</a:t>
                      </a:r>
                      <a:endParaRPr lang="en-US" altLang="ko-KR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고가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스타벅스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커피빈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폴바셋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평균치 계산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엔코딩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저가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고가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93528012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유동인구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 별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총 유동인구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이상치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네이버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API(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주소변환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19380349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지하철역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카페와 지하철역 간의 거리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2603533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버스정류장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카페반경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160m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 개수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57570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E0A1AF4-2D99-4340-9D94-47EBE1FEB9EC}"/>
              </a:ext>
            </a:extLst>
          </p:cNvPr>
          <p:cNvSpPr txBox="1"/>
          <p:nvPr/>
        </p:nvSpPr>
        <p:spPr>
          <a:xfrm>
            <a:off x="5943600" y="585005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(2018~2020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서울시 기준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68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모델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A0124B4-803C-46DA-B697-25A8291E734B}"/>
              </a:ext>
            </a:extLst>
          </p:cNvPr>
          <p:cNvSpPr/>
          <p:nvPr/>
        </p:nvSpPr>
        <p:spPr>
          <a:xfrm>
            <a:off x="545432" y="1426204"/>
            <a:ext cx="5410200" cy="53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Features (input)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18FB5C8-3D0B-424A-B30A-CA3EA8ED209C}"/>
              </a:ext>
            </a:extLst>
          </p:cNvPr>
          <p:cNvSpPr/>
          <p:nvPr/>
        </p:nvSpPr>
        <p:spPr>
          <a:xfrm>
            <a:off x="6477000" y="1426204"/>
            <a:ext cx="2235319" cy="53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Target Variable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803F3D07-5B4E-4759-83CF-1675FE417B53}"/>
              </a:ext>
            </a:extLst>
          </p:cNvPr>
          <p:cNvSpPr/>
          <p:nvPr/>
        </p:nvSpPr>
        <p:spPr>
          <a:xfrm>
            <a:off x="545431" y="2802463"/>
            <a:ext cx="5410200" cy="2362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 면적 당 거래금액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별 점포 수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 별 총 유동인구 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카페와 지하철역 간의 거리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반경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160m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버스정류장 개수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D43E6F26-568B-4C3A-833E-CD36C8EAB22A}"/>
              </a:ext>
            </a:extLst>
          </p:cNvPr>
          <p:cNvSpPr/>
          <p:nvPr/>
        </p:nvSpPr>
        <p:spPr>
          <a:xfrm>
            <a:off x="6553200" y="2854020"/>
            <a:ext cx="2235319" cy="8797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 카페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23E1F50-66AE-494D-8E96-C72933C42B87}"/>
              </a:ext>
            </a:extLst>
          </p:cNvPr>
          <p:cNvSpPr txBox="1"/>
          <p:nvPr/>
        </p:nvSpPr>
        <p:spPr>
          <a:xfrm>
            <a:off x="838200" y="2345263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D4, G3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86600C-0E80-47D1-9F6E-A038901CB0D5}"/>
              </a:ext>
            </a:extLst>
          </p:cNvPr>
          <p:cNvSpPr txBox="1"/>
          <p:nvPr/>
        </p:nvSpPr>
        <p:spPr>
          <a:xfrm>
            <a:off x="838200" y="5454328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도시재생활성화 지역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G3: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강남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xmlns="" id="{183592F9-D8D0-44AD-816A-1D22777A9B10}"/>
              </a:ext>
            </a:extLst>
          </p:cNvPr>
          <p:cNvSpPr/>
          <p:nvPr/>
        </p:nvSpPr>
        <p:spPr>
          <a:xfrm>
            <a:off x="5524169" y="3759492"/>
            <a:ext cx="10668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5AB4084B-BB0C-4871-A188-CB09417B1F7B}"/>
              </a:ext>
            </a:extLst>
          </p:cNvPr>
          <p:cNvSpPr/>
          <p:nvPr/>
        </p:nvSpPr>
        <p:spPr>
          <a:xfrm>
            <a:off x="6590969" y="4284883"/>
            <a:ext cx="2235319" cy="8797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</a:t>
            </a:r>
          </a:p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G3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9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13842" y="3840173"/>
            <a:ext cx="4134358" cy="3398827"/>
            <a:chOff x="1524000" y="1776412"/>
            <a:chExt cx="5553075" cy="478155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C6A461A0-04DC-47C5-8238-2F4700D26F88}"/>
                </a:ext>
              </a:extLst>
            </p:cNvPr>
            <p:cNvGrpSpPr/>
            <p:nvPr/>
          </p:nvGrpSpPr>
          <p:grpSpPr>
            <a:xfrm>
              <a:off x="1524000" y="1776412"/>
              <a:ext cx="5553075" cy="4781550"/>
              <a:chOff x="1676400" y="1981200"/>
              <a:chExt cx="5553075" cy="478155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xmlns="" id="{59766C78-2027-45E6-8BF6-3AE92A927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6400" y="1981200"/>
                <a:ext cx="5553075" cy="478155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D1C8237C-4615-45C9-A3EA-ACEEFD535055}"/>
                  </a:ext>
                </a:extLst>
              </p:cNvPr>
              <p:cNvSpPr txBox="1"/>
              <p:nvPr/>
            </p:nvSpPr>
            <p:spPr>
              <a:xfrm>
                <a:off x="3429000" y="5141025"/>
                <a:ext cx="533400" cy="2923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D4</a:t>
                </a:r>
                <a:endParaRPr lang="ko-KR" altLang="en-US" sz="13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3400DF87-AFCF-467D-B35F-A7F7DDBFBA9E}"/>
                  </a:ext>
                </a:extLst>
              </p:cNvPr>
              <p:cNvSpPr txBox="1"/>
              <p:nvPr/>
            </p:nvSpPr>
            <p:spPr>
              <a:xfrm>
                <a:off x="5791200" y="5139787"/>
                <a:ext cx="533400" cy="2923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G3</a:t>
                </a:r>
                <a:endParaRPr lang="ko-KR" altLang="en-US" sz="13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AF959754-7395-493D-9CB6-CEED86D4ADD2}"/>
                  </a:ext>
                </a:extLst>
              </p:cNvPr>
              <p:cNvSpPr txBox="1"/>
              <p:nvPr/>
            </p:nvSpPr>
            <p:spPr>
              <a:xfrm>
                <a:off x="3124200" y="2338388"/>
                <a:ext cx="1994828" cy="39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저가형 카페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7B3B28D3-FAF3-4F69-A394-AD0E1F1C8323}"/>
                  </a:ext>
                </a:extLst>
              </p:cNvPr>
              <p:cNvSpPr txBox="1"/>
              <p:nvPr/>
            </p:nvSpPr>
            <p:spPr>
              <a:xfrm>
                <a:off x="3124200" y="2545463"/>
                <a:ext cx="1714851" cy="39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고가형 카페</a:t>
                </a: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2804060" y="2191681"/>
              <a:ext cx="3825340" cy="2636632"/>
              <a:chOff x="2804060" y="2191681"/>
              <a:chExt cx="3825340" cy="2636632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804060" y="4535925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65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733800" y="4446046"/>
                <a:ext cx="5667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94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105400" y="4535925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72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943600" y="2191681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990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124200" y="3962400"/>
                <a:ext cx="495300" cy="409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1386909" y="1194254"/>
            <a:ext cx="2499530" cy="2437939"/>
            <a:chOff x="3596470" y="5486400"/>
            <a:chExt cx="2499530" cy="2437939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xmlns="" id="{C39E9D07-9105-4307-8FD3-C70FC4530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609" t="17391" r="28350" b="2898"/>
            <a:stretch/>
          </p:blipFill>
          <p:spPr>
            <a:xfrm>
              <a:off x="3657600" y="5486400"/>
              <a:ext cx="2438400" cy="1981200"/>
            </a:xfrm>
            <a:prstGeom prst="rect">
              <a:avLst/>
            </a:prstGeom>
          </p:spPr>
        </p:pic>
        <p:sp>
          <p:nvSpPr>
            <p:cNvPr id="31" name="내용 개체 틀 2">
              <a:extLst>
                <a:ext uri="{FF2B5EF4-FFF2-40B4-BE49-F238E27FC236}">
                  <a16:creationId xmlns:a16="http://schemas.microsoft.com/office/drawing/2014/main" xmlns="" id="{4E1FF020-C392-4D3E-937A-7E49996CE958}"/>
                </a:ext>
              </a:extLst>
            </p:cNvPr>
            <p:cNvSpPr txBox="1">
              <a:spLocks/>
            </p:cNvSpPr>
            <p:nvPr/>
          </p:nvSpPr>
          <p:spPr>
            <a:xfrm>
              <a:off x="3596470" y="7539618"/>
              <a:ext cx="2499530" cy="3847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en-US" altLang="ko-KR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저가형 카페 분포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935838" y="3934346"/>
            <a:ext cx="3613774" cy="2254936"/>
            <a:chOff x="6762096" y="1752600"/>
            <a:chExt cx="4686300" cy="292417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E3304B12-A3CB-4577-8B67-33A343DDC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2096" y="1752600"/>
              <a:ext cx="4686300" cy="292417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A8BB0983-9724-4FC5-BA41-D5FC58F68E8F}"/>
                </a:ext>
              </a:extLst>
            </p:cNvPr>
            <p:cNvSpPr txBox="1"/>
            <p:nvPr/>
          </p:nvSpPr>
          <p:spPr>
            <a:xfrm>
              <a:off x="8623300" y="3572339"/>
              <a:ext cx="98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G3</a:t>
              </a:r>
              <a:endPara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5C7A5E4A-C902-4DCE-AD69-FE7D057C7C8D}"/>
                </a:ext>
              </a:extLst>
            </p:cNvPr>
            <p:cNvSpPr txBox="1"/>
            <p:nvPr/>
          </p:nvSpPr>
          <p:spPr>
            <a:xfrm>
              <a:off x="8648700" y="2055028"/>
              <a:ext cx="98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D4</a:t>
              </a:r>
              <a:endPara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3DC03BD6-83A4-4B22-A1E2-3143FCC31B91}"/>
                </a:ext>
              </a:extLst>
            </p:cNvPr>
            <p:cNvSpPr/>
            <p:nvPr/>
          </p:nvSpPr>
          <p:spPr>
            <a:xfrm>
              <a:off x="10385738" y="1917273"/>
              <a:ext cx="97103" cy="8754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7E8CA445-9038-48C5-B2B4-984E27A963D9}"/>
                </a:ext>
              </a:extLst>
            </p:cNvPr>
            <p:cNvSpPr txBox="1"/>
            <p:nvPr/>
          </p:nvSpPr>
          <p:spPr>
            <a:xfrm>
              <a:off x="10466392" y="1824196"/>
              <a:ext cx="795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고가형 카페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5EE3F168-DAB7-4413-8EA9-D55D959082B3}"/>
                </a:ext>
              </a:extLst>
            </p:cNvPr>
            <p:cNvSpPr/>
            <p:nvPr/>
          </p:nvSpPr>
          <p:spPr>
            <a:xfrm>
              <a:off x="10385738" y="2180997"/>
              <a:ext cx="97103" cy="875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1A0A152F-6210-4E52-A69E-C2BD3AF0CC0F}"/>
                </a:ext>
              </a:extLst>
            </p:cNvPr>
            <p:cNvSpPr txBox="1"/>
            <p:nvPr/>
          </p:nvSpPr>
          <p:spPr>
            <a:xfrm>
              <a:off x="10466393" y="2147987"/>
              <a:ext cx="795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저가형 카페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939256" y="1110745"/>
            <a:ext cx="2756705" cy="2554727"/>
            <a:chOff x="6762096" y="5473700"/>
            <a:chExt cx="2756705" cy="255472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666C2797-6C2A-40CA-BB53-C75640F54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352" t="12413" r="28414" b="-2357"/>
            <a:stretch/>
          </p:blipFill>
          <p:spPr>
            <a:xfrm>
              <a:off x="6762096" y="5473700"/>
              <a:ext cx="2756705" cy="2208567"/>
            </a:xfrm>
            <a:prstGeom prst="rect">
              <a:avLst/>
            </a:prstGeom>
          </p:spPr>
        </p:pic>
        <p:sp>
          <p:nvSpPr>
            <p:cNvPr id="39" name="내용 개체 틀 2">
              <a:extLst>
                <a:ext uri="{FF2B5EF4-FFF2-40B4-BE49-F238E27FC236}">
                  <a16:creationId xmlns:a16="http://schemas.microsoft.com/office/drawing/2014/main" xmlns="" id="{4E1FF020-C392-4D3E-937A-7E49996CE958}"/>
                </a:ext>
              </a:extLst>
            </p:cNvPr>
            <p:cNvSpPr txBox="1">
              <a:spLocks/>
            </p:cNvSpPr>
            <p:nvPr/>
          </p:nvSpPr>
          <p:spPr>
            <a:xfrm>
              <a:off x="6762096" y="7643706"/>
              <a:ext cx="2756705" cy="3847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en-US" altLang="ko-KR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500" kern="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고가형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카페 분포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356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F23F9C4-76E1-4D6A-BF0D-A52AA4BB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72" y="1572127"/>
            <a:ext cx="4852128" cy="36203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7AD57EE-B2E7-42D4-A5F0-44F29F400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0" y="1847219"/>
            <a:ext cx="3810728" cy="33452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F9A9B2E-EC7E-4D55-A7CC-81F5C529FE6F}"/>
              </a:ext>
            </a:extLst>
          </p:cNvPr>
          <p:cNvSpPr txBox="1"/>
          <p:nvPr/>
        </p:nvSpPr>
        <p:spPr>
          <a:xfrm>
            <a:off x="1693333" y="5520757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브랜드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E9833A4-80D1-4C42-9255-670D0A2BD7B3}"/>
              </a:ext>
            </a:extLst>
          </p:cNvPr>
          <p:cNvSpPr txBox="1"/>
          <p:nvPr/>
        </p:nvSpPr>
        <p:spPr>
          <a:xfrm>
            <a:off x="6327692" y="5520757"/>
            <a:ext cx="1594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위치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835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4E1FF020-C392-4D3E-937A-7E49996CE958}"/>
              </a:ext>
            </a:extLst>
          </p:cNvPr>
          <p:cNvSpPr txBox="1">
            <a:spLocks/>
          </p:cNvSpPr>
          <p:nvPr/>
        </p:nvSpPr>
        <p:spPr>
          <a:xfrm>
            <a:off x="4876800" y="3837169"/>
            <a:ext cx="3300947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latinLnBrk="0">
              <a:buFontTx/>
              <a:buChar char="-"/>
            </a:pP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자치구와 양의 상관관계</a:t>
            </a:r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/>
            <a:endParaRPr lang="en-US" altLang="ko-KR" sz="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latinLnBrk="0">
              <a:buFontTx/>
              <a:buChar char="-"/>
            </a:pP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면적당 아파트 거래 금액과 양의 상관관계</a:t>
            </a:r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xmlns="" id="{4E1FF020-C392-4D3E-937A-7E49996CE958}"/>
              </a:ext>
            </a:extLst>
          </p:cNvPr>
          <p:cNvSpPr txBox="1">
            <a:spLocks/>
          </p:cNvSpPr>
          <p:nvPr/>
        </p:nvSpPr>
        <p:spPr>
          <a:xfrm>
            <a:off x="5291436" y="5182923"/>
            <a:ext cx="2613689" cy="8079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Encoding -</a:t>
            </a:r>
          </a:p>
          <a:p>
            <a:pPr latinLnBrk="0">
              <a:lnSpc>
                <a:spcPct val="150000"/>
              </a:lnSpc>
            </a:pP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      D4  -0 ,     G3-1</a:t>
            </a:r>
          </a:p>
          <a:p>
            <a:pPr latinLnBrk="0">
              <a:lnSpc>
                <a:spcPct val="150000"/>
              </a:lnSpc>
            </a:pP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  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      </a:t>
            </a: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- 0,    </a:t>
            </a: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4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 </a:t>
            </a:r>
            <a:r>
              <a:rPr lang="ko-KR" altLang="en-US" sz="24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 상관계수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D4BAF08-7FC6-4CF9-A5DA-5CED93858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2" y="3429000"/>
            <a:ext cx="3953448" cy="31861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B0C18D3-A17E-43D7-A9D0-1BD263DB7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269818"/>
            <a:ext cx="7696200" cy="438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78F1D6F-8295-47E1-9D94-9544D8B26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27" y="1676400"/>
            <a:ext cx="8601075" cy="167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6A379F2-22C7-495F-9412-A7A9277ECCDF}"/>
              </a:ext>
            </a:extLst>
          </p:cNvPr>
          <p:cNvSpPr txBox="1"/>
          <p:nvPr/>
        </p:nvSpPr>
        <p:spPr>
          <a:xfrm>
            <a:off x="1447800" y="64807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&lt;Pearson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상관계수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309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2152</TotalTime>
  <Words>1939</Words>
  <Application>Microsoft Office PowerPoint</Application>
  <PresentationFormat>화면 슬라이드 쇼(4:3)</PresentationFormat>
  <Paragraphs>400</Paragraphs>
  <Slides>18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맑은 고딕</vt:lpstr>
      <vt:lpstr>Arial</vt:lpstr>
      <vt:lpstr>배달의민족 주아</vt:lpstr>
      <vt:lpstr>Helvetica</vt:lpstr>
      <vt:lpstr>맑은 고딕</vt:lpstr>
      <vt:lpstr>Calibri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Windows 사용자</cp:lastModifiedBy>
  <cp:revision>332</cp:revision>
  <dcterms:created xsi:type="dcterms:W3CDTF">2021-07-15T02:23:28Z</dcterms:created>
  <dcterms:modified xsi:type="dcterms:W3CDTF">2021-07-19T01:42:43Z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2021-07-07T00:00:00Z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2021-07-15T00:00:00Z</vt:filetime>
  </property>
</Properties>
</file>